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gency FB" panose="020B0503020202020204" pitchFamily="34" charset="0"/>
      <p:regular r:id="rId14"/>
      <p:bold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</p:embeddedFont>
    <p:embeddedFont>
      <p:font typeface="Roboto Mono Light" panose="00000009000000000000" pitchFamily="49" charset="0"/>
      <p:regular r:id="rId22"/>
      <p:italic r:id="rId23"/>
    </p:embeddedFont>
    <p:embeddedFont>
      <p:font typeface="Roboto Mono Medium" panose="00000009000000000000" pitchFamily="49" charset="0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DFF51-DFFE-4963-ACB7-DF3D99537A1C}" v="4" dt="2026-02-07T14:29:36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75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85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322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242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548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1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469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232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770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36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249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311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29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75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467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28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789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761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850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81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158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365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132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79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0614"/>
            <a:ext cx="7556421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Cloak Toolkit — Payload Encoder, Obfuscation, Detection, Reporting, and Decoding Framework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4101346"/>
            <a:ext cx="75564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Practical experiments in payload transformation and detection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4667726"/>
            <a:ext cx="75564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Om Fulsundar</a:t>
            </a: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| Version 1.0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93790" y="5234107"/>
            <a:ext cx="7556421" cy="1894761"/>
          </a:xfrm>
          <a:prstGeom prst="roundRect">
            <a:avLst>
              <a:gd name="adj" fmla="val 1706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174" y="5551051"/>
            <a:ext cx="269319" cy="215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93877" y="5492591"/>
            <a:ext cx="6640949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Speaker Notes:</a:t>
            </a: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Cloak is a research framework designed for security professionals exploring how payload transformation affects detection. It serves red teams, blue teams, and students studying offensive and defensive security techniques.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29603"/>
            <a:ext cx="5211247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Work &amp; Conclusion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9383" y="1118949"/>
            <a:ext cx="260508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Planned Enhancements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83" y="1528882"/>
            <a:ext cx="6535817" cy="5790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4044" y="2200156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 Detectors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924044" y="2481739"/>
            <a:ext cx="6246495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AV engines, YARA rules, and sandbox analysis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528882"/>
            <a:ext cx="6535817" cy="5790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9861" y="2200156"/>
            <a:ext cx="184511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Testing Framework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459861" y="2481739"/>
            <a:ext cx="6246495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unit tests and end-to-end test automation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83" y="2816066"/>
            <a:ext cx="6535817" cy="5790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24044" y="3487341"/>
            <a:ext cx="184511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Metadata Tracking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924044" y="3768923"/>
            <a:ext cx="6246495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obfuscators lossless with transformation metadata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816066"/>
            <a:ext cx="6535817" cy="57900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9861" y="3487341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JSON Reporting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7459861" y="3768923"/>
            <a:ext cx="6246495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output with web dashboard visualization</a:t>
            </a:r>
            <a:endParaRPr lang="en-US" sz="1200" dirty="0"/>
          </a:p>
        </p:txBody>
      </p:sp>
      <p:sp>
        <p:nvSpPr>
          <p:cNvPr id="16" name="Shape 10"/>
          <p:cNvSpPr/>
          <p:nvPr/>
        </p:nvSpPr>
        <p:spPr>
          <a:xfrm>
            <a:off x="779383" y="4279339"/>
            <a:ext cx="13071634" cy="25598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1"/>
          <p:cNvSpPr/>
          <p:nvPr/>
        </p:nvSpPr>
        <p:spPr>
          <a:xfrm>
            <a:off x="779383" y="4443293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779383" y="4853226"/>
            <a:ext cx="13071634" cy="37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Cloak is a compact, extensible research tool demonstrating detection limitations with clear educational value. The framework enables hands-on experimentation with payload transformation techniques while maintaining reproducibility through automated reporting.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779383" y="5371028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Next Steps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779383" y="5735717"/>
            <a:ext cx="4295656" cy="1287066"/>
          </a:xfrm>
          <a:prstGeom prst="roundRect">
            <a:avLst>
              <a:gd name="adj" fmla="val 168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924044" y="5880378"/>
            <a:ext cx="434221" cy="434221"/>
          </a:xfrm>
          <a:prstGeom prst="roundRect">
            <a:avLst>
              <a:gd name="adj" fmla="val 2105629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464" y="5999798"/>
            <a:ext cx="195382" cy="19538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24044" y="6406872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Review Codebase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924044" y="6688455"/>
            <a:ext cx="4006334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 implementation details and architecture</a:t>
            </a:r>
            <a:endParaRPr lang="en-US" sz="1200" dirty="0"/>
          </a:p>
        </p:txBody>
      </p:sp>
      <p:sp>
        <p:nvSpPr>
          <p:cNvPr id="25" name="Shape 18"/>
          <p:cNvSpPr/>
          <p:nvPr/>
        </p:nvSpPr>
        <p:spPr>
          <a:xfrm>
            <a:off x="5167312" y="5735717"/>
            <a:ext cx="4295656" cy="1287066"/>
          </a:xfrm>
          <a:prstGeom prst="roundRect">
            <a:avLst>
              <a:gd name="adj" fmla="val 168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19"/>
          <p:cNvSpPr/>
          <p:nvPr/>
        </p:nvSpPr>
        <p:spPr>
          <a:xfrm>
            <a:off x="5311973" y="5880378"/>
            <a:ext cx="434221" cy="434221"/>
          </a:xfrm>
          <a:prstGeom prst="roundRect">
            <a:avLst>
              <a:gd name="adj" fmla="val 2105629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31393" y="5999798"/>
            <a:ext cx="195382" cy="195382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5311973" y="6406872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Run Experiments</a:t>
            </a:r>
            <a:endParaRPr lang="en-US" sz="1400" dirty="0"/>
          </a:p>
        </p:txBody>
      </p:sp>
      <p:sp>
        <p:nvSpPr>
          <p:cNvPr id="29" name="Text 21"/>
          <p:cNvSpPr/>
          <p:nvPr/>
        </p:nvSpPr>
        <p:spPr>
          <a:xfrm>
            <a:off x="5311973" y="6688455"/>
            <a:ext cx="4006334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different encoder and obfuscator combinations</a:t>
            </a:r>
            <a:endParaRPr lang="en-US" sz="1200" dirty="0"/>
          </a:p>
        </p:txBody>
      </p:sp>
      <p:sp>
        <p:nvSpPr>
          <p:cNvPr id="30" name="Shape 22"/>
          <p:cNvSpPr/>
          <p:nvPr/>
        </p:nvSpPr>
        <p:spPr>
          <a:xfrm>
            <a:off x="9555242" y="5735717"/>
            <a:ext cx="4295656" cy="1287066"/>
          </a:xfrm>
          <a:prstGeom prst="roundRect">
            <a:avLst>
              <a:gd name="adj" fmla="val 168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Shape 23"/>
          <p:cNvSpPr/>
          <p:nvPr/>
        </p:nvSpPr>
        <p:spPr>
          <a:xfrm>
            <a:off x="9699903" y="5880378"/>
            <a:ext cx="434221" cy="434221"/>
          </a:xfrm>
          <a:prstGeom prst="roundRect">
            <a:avLst>
              <a:gd name="adj" fmla="val 2105629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323" y="5999798"/>
            <a:ext cx="195382" cy="195382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9699903" y="6406872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Extend Toolkit</a:t>
            </a:r>
            <a:endParaRPr lang="en-US" sz="1400" dirty="0"/>
          </a:p>
        </p:txBody>
      </p:sp>
      <p:sp>
        <p:nvSpPr>
          <p:cNvPr id="34" name="Text 25"/>
          <p:cNvSpPr/>
          <p:nvPr/>
        </p:nvSpPr>
        <p:spPr>
          <a:xfrm>
            <a:off x="9699903" y="6688455"/>
            <a:ext cx="4006334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new encoders, obfuscators, or detection methods</a:t>
            </a:r>
            <a:endParaRPr lang="en-US" sz="1200" dirty="0"/>
          </a:p>
        </p:txBody>
      </p:sp>
      <p:sp>
        <p:nvSpPr>
          <p:cNvPr id="35" name="Shape 26"/>
          <p:cNvSpPr/>
          <p:nvPr/>
        </p:nvSpPr>
        <p:spPr>
          <a:xfrm>
            <a:off x="779383" y="7126605"/>
            <a:ext cx="13071634" cy="473393"/>
          </a:xfrm>
          <a:prstGeom prst="roundRect">
            <a:avLst>
              <a:gd name="adj" fmla="val 4587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6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044" y="7317819"/>
            <a:ext cx="180856" cy="144661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1249561" y="7254954"/>
            <a:ext cx="12456795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Speaker Notes:</a:t>
            </a:r>
            <a:r>
              <a:rPr lang="en-US" sz="1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Close with immediate actions: review code on GitHub, run sample experiments, and contribute new features. Contact Om Fulsundar for collaboration.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F99EE5-8E24-A31C-529A-7DFA623FAD25}"/>
              </a:ext>
            </a:extLst>
          </p:cNvPr>
          <p:cNvSpPr txBox="1"/>
          <p:nvPr/>
        </p:nvSpPr>
        <p:spPr>
          <a:xfrm>
            <a:off x="4360545" y="3391525"/>
            <a:ext cx="59093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Agency FB" panose="020B0503020202020204" pitchFamily="34" charset="0"/>
              </a:rPr>
              <a:t>Thank You !</a:t>
            </a:r>
            <a:endParaRPr lang="en-IN" sz="8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82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5817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Contents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1258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1878806"/>
            <a:ext cx="6457593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200953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Abstract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2351723"/>
            <a:ext cx="645759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overview and capabilities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378898" y="161258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378898" y="1878806"/>
            <a:ext cx="6457712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378898" y="2009537"/>
            <a:ext cx="318849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 &amp; Motivation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378898" y="2351723"/>
            <a:ext cx="645771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Why payload transformation matters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3790" y="284487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93790" y="3111103"/>
            <a:ext cx="6457593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93790" y="3241834"/>
            <a:ext cx="267831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Design &amp; Architecture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93790" y="3584019"/>
            <a:ext cx="645759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component structure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378898" y="284487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378898" y="3111103"/>
            <a:ext cx="6457712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378898" y="324183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Implementation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378898" y="3584019"/>
            <a:ext cx="645771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Encoders, obfuscators, and detection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93790" y="407717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05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93790" y="4343400"/>
            <a:ext cx="6457593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93790" y="447413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Usage Examples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93790" y="4816316"/>
            <a:ext cx="645759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 workflows and commands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378898" y="407717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06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7378898" y="4343400"/>
            <a:ext cx="6457712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378898" y="447413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Reporting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7378898" y="4816316"/>
            <a:ext cx="645771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Experiment tracking and analysis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93790" y="530947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07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793790" y="5575697"/>
            <a:ext cx="6457593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793790" y="570642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Work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793790" y="6048613"/>
            <a:ext cx="645759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Planned enhancements and integration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7378898" y="530947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08</a:t>
            </a:r>
            <a:endParaRPr lang="en-US" sz="1300" dirty="0"/>
          </a:p>
        </p:txBody>
      </p:sp>
      <p:sp>
        <p:nvSpPr>
          <p:cNvPr id="32" name="Shape 30"/>
          <p:cNvSpPr/>
          <p:nvPr/>
        </p:nvSpPr>
        <p:spPr>
          <a:xfrm>
            <a:off x="7378898" y="5575697"/>
            <a:ext cx="6457712" cy="2286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7378898" y="570642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7378898" y="6048613"/>
            <a:ext cx="645771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takeaways and next steps</a:t>
            </a:r>
            <a:endParaRPr lang="en-US" sz="1300" dirty="0"/>
          </a:p>
        </p:txBody>
      </p:sp>
      <p:sp>
        <p:nvSpPr>
          <p:cNvPr id="35" name="Shape 33"/>
          <p:cNvSpPr/>
          <p:nvPr/>
        </p:nvSpPr>
        <p:spPr>
          <a:xfrm>
            <a:off x="793790" y="6557724"/>
            <a:ext cx="13042821" cy="846058"/>
          </a:xfrm>
          <a:prstGeom prst="roundRect">
            <a:avLst>
              <a:gd name="adj" fmla="val 3016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11" y="6796683"/>
            <a:ext cx="212646" cy="170021"/>
          </a:xfrm>
          <a:prstGeom prst="rect">
            <a:avLst/>
          </a:prstGeom>
        </p:spPr>
      </p:pic>
      <p:sp>
        <p:nvSpPr>
          <p:cNvPr id="37" name="Text 34"/>
          <p:cNvSpPr/>
          <p:nvPr/>
        </p:nvSpPr>
        <p:spPr>
          <a:xfrm>
            <a:off x="1346478" y="6727746"/>
            <a:ext cx="1232011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Speaker Notes:</a:t>
            </a: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presentation walks through Cloak's architecture, implementation, and practical usage. Audience will learn how to conduct detection bypass experiments and analyze results.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71061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4700"/>
              </a:lnSpc>
            </a:pPr>
            <a:r>
              <a:rPr lang="en-US" sz="37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Abstract</a:t>
            </a:r>
            <a:endParaRPr lang="en-US" sz="3750" b="1" dirty="0"/>
          </a:p>
        </p:txBody>
      </p:sp>
      <p:sp>
        <p:nvSpPr>
          <p:cNvPr id="4" name="Text 1"/>
          <p:cNvSpPr/>
          <p:nvPr/>
        </p:nvSpPr>
        <p:spPr>
          <a:xfrm>
            <a:off x="793790" y="1866662"/>
            <a:ext cx="4747022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Cloak is a modular Python framework that transforms payloads through encoding and obfuscation techniques, then simulates detection to evaluate bypass effectiveness. The toolkit supports multiple encoding schemes and obfuscation methods while maintaining reversibility.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7357" y="385619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Capabilities</a:t>
            </a:r>
            <a:endParaRPr lang="en-US" sz="1850" b="1" dirty="0"/>
          </a:p>
        </p:txBody>
      </p:sp>
      <p:sp>
        <p:nvSpPr>
          <p:cNvPr id="6" name="Text 3"/>
          <p:cNvSpPr/>
          <p:nvPr/>
        </p:nvSpPr>
        <p:spPr>
          <a:xfrm>
            <a:off x="793790" y="4207192"/>
            <a:ext cx="4747022" cy="142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Base64, Base32, Base85, Hex, XOR, and ROT13 encoding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Reverse, insert, split, and escape obfuscation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Simulated detection engine with configurable rules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reporting with hash verification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018728" y="2033707"/>
            <a:ext cx="23389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350"/>
              </a:lnSpc>
            </a:pPr>
            <a:r>
              <a:rPr lang="en-US" sz="18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Purpose</a:t>
            </a:r>
            <a:endParaRPr lang="en-US" sz="1850" b="1" dirty="0"/>
          </a:p>
        </p:txBody>
      </p:sp>
      <p:sp>
        <p:nvSpPr>
          <p:cNvPr id="8" name="Text 5"/>
          <p:cNvSpPr/>
          <p:nvPr/>
        </p:nvSpPr>
        <p:spPr>
          <a:xfrm>
            <a:off x="6018728" y="2348151"/>
            <a:ext cx="2338983" cy="1996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experimentation, education, and reporting on how simple transformations affect signature-based detection systems.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93790" y="5875516"/>
            <a:ext cx="7556421" cy="1311473"/>
          </a:xfrm>
          <a:prstGeom prst="roundRect">
            <a:avLst>
              <a:gd name="adj" fmla="val 2205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52" y="6153408"/>
            <a:ext cx="240983" cy="1927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20297" y="6087448"/>
            <a:ext cx="673715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Speaker Notes: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Cloak bridges practical encoding/obfuscation with simulated detection and comprehensive reporting. It demonstrates how layered defenses can be bypassed and teaches detection limitations.</a:t>
            </a:r>
            <a:endParaRPr lang="en-US" sz="1500" dirty="0"/>
          </a:p>
        </p:txBody>
      </p:sp>
      <p:pic>
        <p:nvPicPr>
          <p:cNvPr id="1026" name="Picture 2" descr="Overarching Encryption Legislation in India">
            <a:extLst>
              <a:ext uri="{FF2B5EF4-FFF2-40B4-BE49-F238E27FC236}">
                <a16:creationId xmlns:a16="http://schemas.microsoft.com/office/drawing/2014/main" id="{C449DE00-B8F2-B1A6-6F51-AAE53AB79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973" y="91440"/>
            <a:ext cx="6087427" cy="813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1269"/>
            <a:ext cx="637865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 &amp; Motivation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354217"/>
            <a:ext cx="7556421" cy="1158478"/>
          </a:xfrm>
          <a:prstGeom prst="roundRect">
            <a:avLst>
              <a:gd name="adj" fmla="val 22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63811" y="1524238"/>
            <a:ext cx="43362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Payload Transformation Matters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811" y="1866424"/>
            <a:ext cx="721637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constantly evolve evasion techniques while defenders rely on signatures. Understanding this cat-and-mouse game is essential for both red and blue teams.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93790" y="2640211"/>
            <a:ext cx="7556421" cy="1158478"/>
          </a:xfrm>
          <a:prstGeom prst="roundRect">
            <a:avLst>
              <a:gd name="adj" fmla="val 22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63811" y="2810232"/>
            <a:ext cx="267831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Signature Limitations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3811" y="3152418"/>
            <a:ext cx="721637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string matching fails against encoded or obfuscated payloads. This gap reveals why layered defenses combining multiple detection methods are critical.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93790" y="3926205"/>
            <a:ext cx="7556421" cy="1158478"/>
          </a:xfrm>
          <a:prstGeom prst="roundRect">
            <a:avLst>
              <a:gd name="adj" fmla="val 22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63811" y="4096226"/>
            <a:ext cx="280582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Dual Perspective Value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63811" y="4438412"/>
            <a:ext cx="721637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 teams learn evasion techniques while blue teams understand detection blind spots. This shared knowledge improves overall security posture.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93790" y="5212199"/>
            <a:ext cx="7556421" cy="1158478"/>
          </a:xfrm>
          <a:prstGeom prst="roundRect">
            <a:avLst>
              <a:gd name="adj" fmla="val 22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63811" y="5382220"/>
            <a:ext cx="280582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Educational Foundation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63811" y="5724406"/>
            <a:ext cx="721637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Hands-on experimentation with real techniques builds intuition about how detection systems work and where they break down.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93790" y="6514148"/>
            <a:ext cx="7556421" cy="1084183"/>
          </a:xfrm>
          <a:prstGeom prst="roundRect">
            <a:avLst>
              <a:gd name="adj" fmla="val 2354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11" y="6753106"/>
            <a:ext cx="212646" cy="170021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46478" y="6684169"/>
            <a:ext cx="6833711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Speaker Notes:</a:t>
            </a: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motivation is showing how simple transforms affect detection and why layered defenses are necessary. Cloak provides a safe environment for this exploration.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5107"/>
            <a:ext cx="520612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Objectives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074426"/>
            <a:ext cx="4238387" cy="1968817"/>
          </a:xfrm>
          <a:prstGeom prst="roundRect">
            <a:avLst>
              <a:gd name="adj" fmla="val 5573"/>
            </a:avLst>
          </a:prstGeom>
          <a:solidFill>
            <a:srgbClr val="2121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2051566"/>
            <a:ext cx="4238387" cy="91440"/>
          </a:xfrm>
          <a:prstGeom prst="roundRect">
            <a:avLst>
              <a:gd name="adj" fmla="val 31628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623780" y="1785223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797254" y="1929765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09412" y="2556391"/>
            <a:ext cx="332446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Implement Core Encoders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09412" y="2955846"/>
            <a:ext cx="3807143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Base64, XOR, and ROT13 encoding with robust implementation and error handling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5196007" y="2074426"/>
            <a:ext cx="4238387" cy="1968817"/>
          </a:xfrm>
          <a:prstGeom prst="roundRect">
            <a:avLst>
              <a:gd name="adj" fmla="val 5573"/>
            </a:avLst>
          </a:prstGeom>
          <a:solidFill>
            <a:srgbClr val="2121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196007" y="2051566"/>
            <a:ext cx="4238387" cy="91440"/>
          </a:xfrm>
          <a:prstGeom prst="roundRect">
            <a:avLst>
              <a:gd name="adj" fmla="val 31628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025997" y="1785223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199471" y="1929765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5411629" y="2556391"/>
            <a:ext cx="3807143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Provide Obfuscation Methods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5411629" y="3257074"/>
            <a:ext cx="3807143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Reverse, insert, split, and escape techniques that transform encoded payloads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9598223" y="2074426"/>
            <a:ext cx="4238387" cy="1968817"/>
          </a:xfrm>
          <a:prstGeom prst="roundRect">
            <a:avLst>
              <a:gd name="adj" fmla="val 5573"/>
            </a:avLst>
          </a:prstGeom>
          <a:solidFill>
            <a:srgbClr val="2121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598223" y="2051566"/>
            <a:ext cx="4238387" cy="91440"/>
          </a:xfrm>
          <a:prstGeom prst="roundRect">
            <a:avLst>
              <a:gd name="adj" fmla="val 31628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11428214" y="1785223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1601688" y="1929765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9813846" y="2556391"/>
            <a:ext cx="361354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Simulate Detection Engine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813846" y="2955846"/>
            <a:ext cx="3807143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Signature-based detector that identifies known patterns in transformed payloads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793790" y="4496276"/>
            <a:ext cx="6439495" cy="1667589"/>
          </a:xfrm>
          <a:prstGeom prst="roundRect">
            <a:avLst>
              <a:gd name="adj" fmla="val 6580"/>
            </a:avLst>
          </a:prstGeom>
          <a:solidFill>
            <a:srgbClr val="2121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93790" y="4473416"/>
            <a:ext cx="6439495" cy="91440"/>
          </a:xfrm>
          <a:prstGeom prst="roundRect">
            <a:avLst>
              <a:gd name="adj" fmla="val 31628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3724275" y="4207073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3897749" y="4351615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1009412" y="4978241"/>
            <a:ext cx="361354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Compare Detection Results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009412" y="5377696"/>
            <a:ext cx="600825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 round-trip fidelity and measure bypass effectiveness across transformations</a:t>
            </a:r>
            <a:endParaRPr lang="en-US" sz="1500" dirty="0"/>
          </a:p>
        </p:txBody>
      </p:sp>
      <p:sp>
        <p:nvSpPr>
          <p:cNvPr id="27" name="Shape 25"/>
          <p:cNvSpPr/>
          <p:nvPr/>
        </p:nvSpPr>
        <p:spPr>
          <a:xfrm>
            <a:off x="7397115" y="4496276"/>
            <a:ext cx="6439495" cy="1667589"/>
          </a:xfrm>
          <a:prstGeom prst="roundRect">
            <a:avLst>
              <a:gd name="adj" fmla="val 6580"/>
            </a:avLst>
          </a:prstGeom>
          <a:solidFill>
            <a:srgbClr val="21212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6"/>
          <p:cNvSpPr/>
          <p:nvPr/>
        </p:nvSpPr>
        <p:spPr>
          <a:xfrm>
            <a:off x="7397115" y="4473416"/>
            <a:ext cx="6439495" cy="91440"/>
          </a:xfrm>
          <a:prstGeom prst="roundRect">
            <a:avLst>
              <a:gd name="adj" fmla="val 31628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10327600" y="4207073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10501074" y="4351615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7612737" y="4978241"/>
            <a:ext cx="433625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Generate Comprehensive Reports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7612737" y="5377696"/>
            <a:ext cx="600825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documentation including timestamps, hashes, and detection verdicts</a:t>
            </a:r>
            <a:endParaRPr lang="en-US" sz="1500" dirty="0"/>
          </a:p>
        </p:txBody>
      </p:sp>
      <p:sp>
        <p:nvSpPr>
          <p:cNvPr id="33" name="Shape 31"/>
          <p:cNvSpPr/>
          <p:nvPr/>
        </p:nvSpPr>
        <p:spPr>
          <a:xfrm>
            <a:off x="793790" y="6348174"/>
            <a:ext cx="13042821" cy="1026200"/>
          </a:xfrm>
          <a:prstGeom prst="roundRect">
            <a:avLst>
              <a:gd name="adj" fmla="val 2818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52" y="6626066"/>
            <a:ext cx="240983" cy="192762"/>
          </a:xfrm>
          <a:prstGeom prst="rect">
            <a:avLst/>
          </a:prstGeom>
        </p:spPr>
      </p:pic>
      <p:sp>
        <p:nvSpPr>
          <p:cNvPr id="35" name="Text 32"/>
          <p:cNvSpPr/>
          <p:nvPr/>
        </p:nvSpPr>
        <p:spPr>
          <a:xfrm>
            <a:off x="1420297" y="6560106"/>
            <a:ext cx="1222355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Speaker Notes: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These measurable goals ensure Cloak delivers practical research and educational value. Each objective addresses a specific capability gap.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808" y="589955"/>
            <a:ext cx="4391858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Design &amp; Architecture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534" y="1197054"/>
            <a:ext cx="7613213" cy="41601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12460" y="3026335"/>
            <a:ext cx="1764042" cy="480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Encode &amp; Obfuscate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88972" y="3198993"/>
            <a:ext cx="1764042" cy="240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Detect &amp; Report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065485" y="3157132"/>
            <a:ext cx="1764042" cy="240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Decode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0808" y="4182664"/>
            <a:ext cx="188154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Modular Components</a:t>
            </a:r>
            <a:endParaRPr lang="en-US" sz="1600" b="1" dirty="0"/>
          </a:p>
        </p:txBody>
      </p:sp>
      <p:sp>
        <p:nvSpPr>
          <p:cNvPr id="8" name="Text 5"/>
          <p:cNvSpPr/>
          <p:nvPr/>
        </p:nvSpPr>
        <p:spPr>
          <a:xfrm>
            <a:off x="750808" y="4521993"/>
            <a:ext cx="6394371" cy="2401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main.py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Command-line interface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encoders.py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Encoding implementations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obfuscators.py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Transformation methods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decoders.py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Reversal logic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detector.py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Detection engine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report.py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Report generation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492841" y="5528547"/>
            <a:ext cx="177712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Design Principles</a:t>
            </a:r>
            <a:endParaRPr lang="en-US" sz="1400" b="1" dirty="0"/>
          </a:p>
        </p:txBody>
      </p:sp>
      <p:sp>
        <p:nvSpPr>
          <p:cNvPr id="10" name="Text 7"/>
          <p:cNvSpPr/>
          <p:nvPr/>
        </p:nvSpPr>
        <p:spPr>
          <a:xfrm>
            <a:off x="7472005" y="5940862"/>
            <a:ext cx="6394371" cy="902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Modularity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Independent, replaceable components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Reversibility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Guaranteed decode fidelity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Pluggability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Easy extension with new methods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43664" y="7135616"/>
            <a:ext cx="13456682" cy="447080"/>
          </a:xfrm>
          <a:prstGeom prst="roundRect">
            <a:avLst>
              <a:gd name="adj" fmla="val 4678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 sz="24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24" y="7269144"/>
            <a:ext cx="174188" cy="13942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203840" y="7269144"/>
            <a:ext cx="12536329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Speaker Notes:</a:t>
            </a:r>
            <a:r>
              <a:rPr lang="en-US" sz="14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Walk through component responsibilities and data flow. The pipeline shows how each stage processes the payload and passes results to the next.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737" y="589002"/>
            <a:ext cx="4594622" cy="435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Implementation Details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49737" y="2188964"/>
            <a:ext cx="2087761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Encoders Implemented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49737" y="2491859"/>
            <a:ext cx="4485203" cy="1320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Base64 encoding/decoding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Base32 encoding/decoding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Base85 encoding/decoding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Hex encoding/decoding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XOR with configurable key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ROT13 character rotation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49737" y="3655853"/>
            <a:ext cx="1983462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Obfuscation Methods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42236" y="3993514"/>
            <a:ext cx="4375071" cy="986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Reverse</a:t>
            </a: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Byte order reversal</a:t>
            </a:r>
            <a:endParaRPr lang="en-US" sz="12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Insert</a:t>
            </a: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Random byte insertion</a:t>
            </a:r>
            <a:endParaRPr lang="en-US" sz="12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Split</a:t>
            </a: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Fragment into chunks</a:t>
            </a:r>
            <a:endParaRPr lang="en-US" sz="12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Escape</a:t>
            </a: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Backslash escaping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78987" y="615367"/>
            <a:ext cx="5470446" cy="305323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471993" y="4123691"/>
            <a:ext cx="1740456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Decoder</a:t>
            </a:r>
            <a:r>
              <a:rPr lang="en-US" sz="1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Rules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471993" y="4484542"/>
            <a:ext cx="8416171" cy="179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De-obfuscate in reverse order, then decode using original encoder. This ensures correct payload reconstruction.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5471993" y="4727600"/>
            <a:ext cx="1983462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Robustness Measures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471993" y="5030495"/>
            <a:ext cx="8416171" cy="665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padding handling</a:t>
            </a:r>
            <a:endParaRPr lang="en-US" sz="1400" dirty="0"/>
          </a:p>
          <a:p>
            <a:pPr marL="342900" indent="-342900" algn="l"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Hex parsing with error recovery</a:t>
            </a:r>
            <a:endParaRPr lang="en-US" sz="1400" dirty="0"/>
          </a:p>
          <a:p>
            <a:pPr marL="342900" indent="-342900" algn="l"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validation at each stage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49737" y="5695777"/>
            <a:ext cx="13130927" cy="1107162"/>
          </a:xfrm>
          <a:prstGeom prst="roundRect">
            <a:avLst>
              <a:gd name="adj" fmla="val 1886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742831" y="5695777"/>
            <a:ext cx="13144738" cy="1107162"/>
          </a:xfrm>
          <a:prstGeom prst="roundRect">
            <a:avLst>
              <a:gd name="adj" fmla="val 1886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882015" y="5800194"/>
            <a:ext cx="12866370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Example: Base64 encode + reverse
payload = "malicious.exe"
encoded = base64.b64encode(payload.encode())
obfuscated = reverse_bytes(encoded)
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749737" y="6899022"/>
            <a:ext cx="13130927" cy="446246"/>
          </a:xfrm>
          <a:prstGeom prst="roundRect">
            <a:avLst>
              <a:gd name="adj" fmla="val 4680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21" y="7088332"/>
            <a:ext cx="173950" cy="13918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202055" y="7019156"/>
            <a:ext cx="12539424" cy="179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Speaker Notes:</a:t>
            </a: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Key implementation choices include robust error handling and maintaining decode fidelity. The example shows a simple two-stage transformation.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66762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Usage Examples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93790" y="3329583"/>
            <a:ext cx="4273510" cy="1963222"/>
          </a:xfrm>
          <a:prstGeom prst="roundRect">
            <a:avLst>
              <a:gd name="adj" fmla="val 1213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5360" y="3511153"/>
            <a:ext cx="214264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Encode + Obfuscate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975360" y="3884176"/>
            <a:ext cx="3910370" cy="670084"/>
          </a:xfrm>
          <a:prstGeom prst="roundRect">
            <a:avLst>
              <a:gd name="adj" fmla="val 3554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967502" y="3884176"/>
            <a:ext cx="3926086" cy="670084"/>
          </a:xfrm>
          <a:prstGeom prst="roundRect">
            <a:avLst>
              <a:gd name="adj" fmla="val 3554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126212" y="4003238"/>
            <a:ext cx="3608665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250" dirty="0">
                <a:solidFill>
                  <a:srgbClr val="E5E0D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python3 main.py --encode base64 --obfuscator reverse --payload "Hello"</a:t>
            </a:r>
          </a:p>
        </p:txBody>
      </p:sp>
      <p:sp>
        <p:nvSpPr>
          <p:cNvPr id="9" name="Text 6"/>
          <p:cNvSpPr/>
          <p:nvPr/>
        </p:nvSpPr>
        <p:spPr>
          <a:xfrm>
            <a:off x="975360" y="4679275"/>
            <a:ext cx="3910370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Applies Base64 encoding followed by byte reversal obfuscation.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178385" y="3329583"/>
            <a:ext cx="4273510" cy="1963222"/>
          </a:xfrm>
          <a:prstGeom prst="roundRect">
            <a:avLst>
              <a:gd name="adj" fmla="val 1213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359956" y="351115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Decode Payload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5359956" y="3884176"/>
            <a:ext cx="3910370" cy="670084"/>
          </a:xfrm>
          <a:prstGeom prst="roundRect">
            <a:avLst>
              <a:gd name="adj" fmla="val 3554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5352098" y="3884176"/>
            <a:ext cx="3926086" cy="670084"/>
          </a:xfrm>
          <a:prstGeom prst="roundRect">
            <a:avLst>
              <a:gd name="adj" fmla="val 3554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5510808" y="4003238"/>
            <a:ext cx="3608665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250" dirty="0">
                <a:solidFill>
                  <a:srgbClr val="E5E0D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python3 main.py --decode --encode base64 --obfuscator reverse --payload "SGVsbG8="</a:t>
            </a:r>
          </a:p>
        </p:txBody>
      </p:sp>
      <p:sp>
        <p:nvSpPr>
          <p:cNvPr id="15" name="Text 12"/>
          <p:cNvSpPr/>
          <p:nvPr/>
        </p:nvSpPr>
        <p:spPr>
          <a:xfrm>
            <a:off x="5359956" y="4679275"/>
            <a:ext cx="3910370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Reverses obfuscation and decodes to retrieve original payload.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9562981" y="3329583"/>
            <a:ext cx="4273510" cy="1963222"/>
          </a:xfrm>
          <a:prstGeom prst="roundRect">
            <a:avLst>
              <a:gd name="adj" fmla="val 1213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744551" y="351115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XOR + Escape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9744551" y="3884176"/>
            <a:ext cx="3910370" cy="670084"/>
          </a:xfrm>
          <a:prstGeom prst="roundRect">
            <a:avLst>
              <a:gd name="adj" fmla="val 3554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9736693" y="3884176"/>
            <a:ext cx="3926086" cy="670084"/>
          </a:xfrm>
          <a:prstGeom prst="roundRect">
            <a:avLst>
              <a:gd name="adj" fmla="val 3554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9895403" y="4003238"/>
            <a:ext cx="378249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250" dirty="0">
                <a:solidFill>
                  <a:srgbClr val="E5E0D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python3 main.py --encode </a:t>
            </a:r>
            <a:r>
              <a:rPr lang="en-US" sz="1250" dirty="0" err="1">
                <a:solidFill>
                  <a:srgbClr val="E5E0D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xor</a:t>
            </a:r>
            <a:r>
              <a:rPr lang="en-US" sz="1250" dirty="0">
                <a:solidFill>
                  <a:srgbClr val="E5E0D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--key 42 --obfuscator escape --payload "World"</a:t>
            </a:r>
          </a:p>
        </p:txBody>
      </p:sp>
      <p:sp>
        <p:nvSpPr>
          <p:cNvPr id="21" name="Text 18"/>
          <p:cNvSpPr/>
          <p:nvPr/>
        </p:nvSpPr>
        <p:spPr>
          <a:xfrm>
            <a:off x="9744551" y="4679275"/>
            <a:ext cx="3910370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XOR encoding with key 42, then applies escape character obfuscation.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793790" y="5459492"/>
            <a:ext cx="202358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Typical Workflows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793790" y="598527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Single Layer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793790" y="6344364"/>
            <a:ext cx="4044672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 encoder with optional obfuscation for basic testing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5233273" y="598527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Multi-Layer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5233273" y="6344364"/>
            <a:ext cx="4044672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Chained transformations for advanced evasion techniques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9672757" y="5985272"/>
            <a:ext cx="249983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Round-Trip Validation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9672757" y="6344364"/>
            <a:ext cx="417897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Encode, obfuscate, decode to verify payload integrity</a:t>
            </a:r>
            <a:endParaRPr lang="en-US" sz="1250" dirty="0"/>
          </a:p>
        </p:txBody>
      </p:sp>
      <p:sp>
        <p:nvSpPr>
          <p:cNvPr id="29" name="Shape 26"/>
          <p:cNvSpPr/>
          <p:nvPr/>
        </p:nvSpPr>
        <p:spPr>
          <a:xfrm>
            <a:off x="793790" y="7001351"/>
            <a:ext cx="13042821" cy="546021"/>
          </a:xfrm>
          <a:prstGeom prst="roundRect">
            <a:avLst>
              <a:gd name="adj" fmla="val 4362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7220783"/>
            <a:ext cx="198358" cy="158710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1309568" y="7152084"/>
            <a:ext cx="12368332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Speaker Notes:</a:t>
            </a: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Common experiments include single-layer tests for baseline detection and multi-layer chains for advanced evasion. Always validate round-trip fidelity.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7002"/>
            <a:ext cx="549533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Reporting &amp; Outputs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8903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Report Contents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254091"/>
            <a:ext cx="4259223" cy="2282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Timestamp and experiment ID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Encoder type and parameters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Obfuscator chain applied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Original and transformed hashes (MD5, SHA-256)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Detection results with signatures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Verdict: detected or bypassed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Execution time and status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470071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File Structure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93790" y="5165773"/>
            <a:ext cx="4259223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Reports saved to </a:t>
            </a:r>
            <a:r>
              <a:rPr lang="en-US" sz="150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results/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directory with filename format </a:t>
            </a:r>
            <a:r>
              <a:rPr lang="en-US" sz="150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report_.txt</a:t>
            </a:r>
            <a:endParaRPr lang="en-US" sz="15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70489" y="2146331"/>
            <a:ext cx="7066121" cy="3943826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93790" y="6083269"/>
            <a:ext cx="13042821" cy="1026200"/>
          </a:xfrm>
          <a:prstGeom prst="roundRect">
            <a:avLst>
              <a:gd name="adj" fmla="val 2818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52" y="6361160"/>
            <a:ext cx="240983" cy="192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20297" y="6295200"/>
            <a:ext cx="1222355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Speaker Notes: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Emphasize reproducibility and traceability. Each report provides complete experiment documentation for analysis and verification.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</TotalTime>
  <Words>1091</Words>
  <Application>Microsoft Office PowerPoint</Application>
  <PresentationFormat>Custom</PresentationFormat>
  <Paragraphs>165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Roboto</vt:lpstr>
      <vt:lpstr>Calibri Light</vt:lpstr>
      <vt:lpstr>Agency FB</vt:lpstr>
      <vt:lpstr>Arial</vt:lpstr>
      <vt:lpstr>Roboto Mono Light</vt:lpstr>
      <vt:lpstr>Calibri</vt:lpstr>
      <vt:lpstr>Roboto Mono Medium</vt:lpstr>
      <vt:lpstr>Consolas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gr0ot</dc:creator>
  <cp:lastModifiedBy>om.fulsundar.7370@gmail.com</cp:lastModifiedBy>
  <cp:revision>3</cp:revision>
  <dcterms:created xsi:type="dcterms:W3CDTF">2026-02-07T13:59:07Z</dcterms:created>
  <dcterms:modified xsi:type="dcterms:W3CDTF">2026-02-07T14:33:14Z</dcterms:modified>
</cp:coreProperties>
</file>